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70" r:id="rId2"/>
    <p:sldId id="265" r:id="rId3"/>
    <p:sldId id="266" r:id="rId4"/>
    <p:sldId id="271" r:id="rId5"/>
    <p:sldId id="267" r:id="rId6"/>
    <p:sldId id="272" r:id="rId7"/>
    <p:sldId id="274" r:id="rId8"/>
    <p:sldId id="275" r:id="rId9"/>
    <p:sldId id="276" r:id="rId10"/>
    <p:sldId id="277" r:id="rId11"/>
    <p:sldId id="284" r:id="rId12"/>
    <p:sldId id="278" r:id="rId13"/>
    <p:sldId id="279" r:id="rId14"/>
    <p:sldId id="280" r:id="rId15"/>
    <p:sldId id="282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268" r:id="rId24"/>
    <p:sldId id="256" r:id="rId25"/>
    <p:sldId id="288" r:id="rId26"/>
    <p:sldId id="287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299" r:id="rId35"/>
    <p:sldId id="300" r:id="rId36"/>
    <p:sldId id="257" r:id="rId37"/>
    <p:sldId id="258" r:id="rId38"/>
    <p:sldId id="259" r:id="rId39"/>
    <p:sldId id="260" r:id="rId40"/>
    <p:sldId id="262" r:id="rId41"/>
    <p:sldId id="263" r:id="rId42"/>
    <p:sldId id="261" r:id="rId43"/>
    <p:sldId id="269" r:id="rId44"/>
    <p:sldId id="308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527"/>
  </p:normalViewPr>
  <p:slideViewPr>
    <p:cSldViewPr snapToGrid="0" snapToObjects="1">
      <p:cViewPr>
        <p:scale>
          <a:sx n="76" d="100"/>
          <a:sy n="76" d="100"/>
        </p:scale>
        <p:origin x="520" y="-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43603-A7FF-2743-8E90-D5596E58D75E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80885-53C8-434B-B79A-652D3006A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7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780885-53C8-434B-B79A-652D3006AE7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742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776" y="3776472"/>
            <a:ext cx="7196328" cy="147002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" y="5257800"/>
            <a:ext cx="7196328" cy="98755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Wingdings 2" pitchFamily="18" charset="2"/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4267200"/>
            <a:ext cx="7612063" cy="1100138"/>
          </a:xfrm>
        </p:spPr>
        <p:txBody>
          <a:bodyPr anchor="b"/>
          <a:lstStyle>
            <a:lvl1pPr algn="ctr">
              <a:defRPr sz="4400" b="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1414040">
            <a:off x="1779080" y="450465"/>
            <a:ext cx="5486400" cy="3626214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Wingdings 2" pitchFamily="18" charset="2"/>
              <a:buNone/>
              <a:defRPr sz="1800" kern="1200">
                <a:solidFill>
                  <a:schemeClr val="bg1"/>
                </a:solidFill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175" y="5443538"/>
            <a:ext cx="7612063" cy="804862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effectLst>
                  <a:outerShdw blurRad="63500" dist="50800" dir="2700000" algn="tl" rotWithShape="0">
                    <a:prstClr val="black">
                      <a:alpha val="50000"/>
                    </a:prstClr>
                  </a:outerShdw>
                </a:effectLst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4"/>
          </p:nvPr>
        </p:nvSpPr>
        <p:spPr>
          <a:xfrm rot="307655">
            <a:off x="4082874" y="3187732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72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414752">
            <a:off x="4623469" y="338031"/>
            <a:ext cx="4141140" cy="288137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88900" dist="25400" dir="5400000" sx="101000" sy="101000" algn="t" rotWithShape="0">
              <a:prstClr val="black">
                <a:alpha val="5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0" y="457200"/>
            <a:ext cx="1497106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6888" y="457200"/>
            <a:ext cx="6513511" cy="58102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889" y="3774328"/>
            <a:ext cx="7199311" cy="1470025"/>
          </a:xfrm>
        </p:spPr>
        <p:txBody>
          <a:bodyPr anchor="b" anchorCtr="0"/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888" y="5257800"/>
            <a:ext cx="7199312" cy="9906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504148">
            <a:off x="4493544" y="555043"/>
            <a:ext cx="4142460" cy="3085398"/>
          </a:xfrm>
          <a:solidFill>
            <a:srgbClr val="FFFFFF">
              <a:shade val="85000"/>
            </a:srgbClr>
          </a:solidFill>
          <a:ln w="381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5" y="2236694"/>
            <a:ext cx="7612063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3617259"/>
            <a:ext cx="7612063" cy="1500187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sz="180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5175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9637" y="2084388"/>
            <a:ext cx="3657600" cy="41830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4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174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9637" y="1687512"/>
            <a:ext cx="3657600" cy="903288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9637" y="2649071"/>
            <a:ext cx="3657600" cy="360829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600"/>
            </a:lvl6pPr>
            <a:lvl7pPr marL="2055813" indent="-344488">
              <a:defRPr sz="1600"/>
            </a:lvl7pPr>
            <a:lvl8pPr marL="2055813" indent="-344488">
              <a:defRPr sz="1600"/>
            </a:lvl8pPr>
            <a:lvl9pPr marL="205581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946" y="381000"/>
            <a:ext cx="3250360" cy="16319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381000"/>
            <a:ext cx="4149725" cy="588645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946" y="2084389"/>
            <a:ext cx="3250360" cy="3935412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None/>
              <a:defRPr sz="1800" b="0" kern="1200">
                <a:solidFill>
                  <a:schemeClr val="tx2"/>
                </a:solidFill>
                <a:effectLst>
                  <a:outerShdw blurRad="50800" dist="25400" dir="2700000" algn="tl" rotWithShape="0">
                    <a:schemeClr val="bg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95800" y="6356350"/>
            <a:ext cx="1143000" cy="365125"/>
          </a:xfrm>
        </p:spPr>
        <p:txBody>
          <a:bodyPr/>
          <a:lstStyle>
            <a:lvl1pPr algn="l">
              <a:defRPr/>
            </a:lvl1pPr>
          </a:lstStyle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6356350"/>
            <a:ext cx="28956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67426" y="6356350"/>
            <a:ext cx="5334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5174" y="79468"/>
            <a:ext cx="7612063" cy="1417638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175" y="2070846"/>
            <a:ext cx="7612064" cy="4182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F6A3A2C-6B67-8146-83B8-80F260327FDA}" type="datetimeFigureOut">
              <a:rPr lang="en-US" smtClean="0"/>
              <a:t>9/29/18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375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894A5D7-49CF-1146-BAA3-D8766A6F59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2"/>
          </a:solidFill>
          <a:effectLst>
            <a:outerShdw blurRad="50800" dist="25400" dir="2700000" algn="tl" rotWithShape="0">
              <a:schemeClr val="bg1">
                <a:alpha val="4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 typeface="Wingdings 2" pitchFamily="18" charset="2"/>
        <a:buChar char=""/>
        <a:defRPr sz="24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2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 smtClean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Font typeface="Wingdings 2" pitchFamily="18" charset="2"/>
        <a:buChar char=""/>
        <a:defRPr lang="en-US" sz="1800" kern="1200" dirty="0">
          <a:solidFill>
            <a:schemeClr val="bg1"/>
          </a:solidFill>
          <a:effectLst>
            <a:outerShdw blurRad="63500" dist="50800" dir="2700000" algn="tl" rotWithShape="0">
              <a:prstClr val="black">
                <a:alpha val="5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vestopedia.com/terms/w/wacc.asp#ixzz5ECu9Lxs2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investopedia.com/terms/r/returnonequity.asp#ixzz5ECvTOWpy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/>
              <a:t>Investing </a:t>
            </a:r>
            <a:r>
              <a:rPr lang="en-US" b="1" smtClean="0"/>
              <a:t>Basics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Asset Allocation And Portfolio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3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of the two effects prevails</a:t>
            </a:r>
            <a:r>
              <a:rPr lang="en-US" dirty="0" smtClean="0"/>
              <a:t>?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Conversely, </a:t>
            </a:r>
            <a:r>
              <a:rPr lang="en-US" dirty="0"/>
              <a:t>i</a:t>
            </a:r>
            <a:r>
              <a:rPr lang="en-US" dirty="0" smtClean="0"/>
              <a:t>f </a:t>
            </a:r>
            <a:r>
              <a:rPr lang="en-US" dirty="0"/>
              <a:t>the investment decision is made in the middle of </a:t>
            </a:r>
            <a:r>
              <a:rPr lang="en-US" dirty="0" smtClean="0"/>
              <a:t>an economic boom, </a:t>
            </a:r>
            <a:r>
              <a:rPr lang="en-US" dirty="0"/>
              <a:t>and the economy </a:t>
            </a:r>
            <a:r>
              <a:rPr lang="en-US" dirty="0" smtClean="0"/>
              <a:t>is about to turn, </a:t>
            </a:r>
            <a:r>
              <a:rPr lang="en-US" dirty="0"/>
              <a:t>corporate revenues rise </a:t>
            </a:r>
            <a:r>
              <a:rPr lang="en-US" dirty="0" smtClean="0"/>
              <a:t>slowly, </a:t>
            </a:r>
            <a:r>
              <a:rPr lang="en-US" dirty="0"/>
              <a:t>while interest rates rise </a:t>
            </a:r>
            <a:r>
              <a:rPr lang="en-US" dirty="0" smtClean="0"/>
              <a:t>fast.</a:t>
            </a:r>
          </a:p>
          <a:p>
            <a:r>
              <a:rPr lang="en-US" dirty="0" smtClean="0"/>
              <a:t>That’s the worst time to buy stocks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92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Two Effects Prevail?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impact of economic growth on interest rates also depends on the sources of growth</a:t>
            </a:r>
          </a:p>
          <a:p>
            <a:r>
              <a:rPr lang="en-US" dirty="0" smtClean="0"/>
              <a:t>Demand driven growth fuels inflation and higher interest rates</a:t>
            </a:r>
          </a:p>
          <a:p>
            <a:r>
              <a:rPr lang="en-US" dirty="0" smtClean="0"/>
              <a:t>That’s bad for </a:t>
            </a:r>
            <a:r>
              <a:rPr lang="en-US" dirty="0" smtClean="0"/>
              <a:t>stocks </a:t>
            </a:r>
            <a:endParaRPr lang="en-US" dirty="0" smtClean="0"/>
          </a:p>
          <a:p>
            <a:r>
              <a:rPr lang="en-US" dirty="0" smtClean="0"/>
              <a:t>Supply driven growth is associated with lower inflation and lower interest rates</a:t>
            </a:r>
          </a:p>
          <a:p>
            <a:r>
              <a:rPr lang="en-US" dirty="0" smtClean="0"/>
              <a:t>That’s good for </a:t>
            </a:r>
            <a:r>
              <a:rPr lang="en-US" dirty="0" smtClean="0"/>
              <a:t>stocks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6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Prospects Of Economic Growth Affect: Commodities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relationship between economic growth and commodities is tricky, too</a:t>
            </a:r>
          </a:p>
          <a:p>
            <a:r>
              <a:rPr lang="en-US" dirty="0" smtClean="0"/>
              <a:t>On the one side, a strong economy is good for commodities, as stronger growth generates more demand for commodities</a:t>
            </a:r>
          </a:p>
          <a:p>
            <a:r>
              <a:rPr lang="en-US" dirty="0" smtClean="0"/>
              <a:t>On the other side, a stronger economy drives the US dollar higher, and that’s bad for commodities (</a:t>
            </a:r>
            <a:r>
              <a:rPr lang="en-US" dirty="0" smtClean="0"/>
              <a:t>commodities tat </a:t>
            </a:r>
            <a:r>
              <a:rPr lang="en-US" dirty="0" smtClean="0"/>
              <a:t>are quoted in US </a:t>
            </a:r>
            <a:r>
              <a:rPr lang="en-US" dirty="0" smtClean="0"/>
              <a:t>dollars, like oil and precious metals).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1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81279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968" r="-6968"/>
          <a:stretch>
            <a:fillRect/>
          </a:stretch>
        </p:blipFill>
        <p:spPr>
          <a:xfrm>
            <a:off x="0" y="472849"/>
            <a:ext cx="8229600" cy="4937286"/>
          </a:xfrm>
        </p:spPr>
      </p:pic>
    </p:spTree>
    <p:extLst>
      <p:ext uri="{BB962C8B-B14F-4D97-AF65-F5344CB8AC3E}">
        <p14:creationId xmlns:p14="http://schemas.microsoft.com/office/powerpoint/2010/main" val="41986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58" r="-2158"/>
          <a:stretch>
            <a:fillRect/>
          </a:stretch>
        </p:blipFill>
        <p:spPr>
          <a:xfrm>
            <a:off x="0" y="0"/>
            <a:ext cx="9144000" cy="6574291"/>
          </a:xfrm>
        </p:spPr>
      </p:pic>
      <p:sp>
        <p:nvSpPr>
          <p:cNvPr id="5" name="TextBox 4"/>
          <p:cNvSpPr txBox="1"/>
          <p:nvPr/>
        </p:nvSpPr>
        <p:spPr>
          <a:xfrm>
            <a:off x="662070" y="6282137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iharborcap.wordpress.com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7326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6126" r="6126"/>
          <a:stretch>
            <a:fillRect/>
          </a:stretch>
        </p:blipFill>
        <p:spPr>
          <a:xfrm>
            <a:off x="0" y="0"/>
            <a:ext cx="9431338" cy="6362700"/>
          </a:xfrm>
        </p:spPr>
      </p:pic>
      <p:sp>
        <p:nvSpPr>
          <p:cNvPr id="5" name="TextBox 4"/>
          <p:cNvSpPr txBox="1"/>
          <p:nvPr/>
        </p:nvSpPr>
        <p:spPr>
          <a:xfrm>
            <a:off x="932303" y="5525579"/>
            <a:ext cx="44807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www.alphaassetallocation.com</a:t>
            </a:r>
            <a:r>
              <a:rPr lang="en-US" sz="1200" dirty="0"/>
              <a:t>/sector-rotation-model/</a:t>
            </a:r>
          </a:p>
        </p:txBody>
      </p:sp>
    </p:spTree>
    <p:extLst>
      <p:ext uri="{BB962C8B-B14F-4D97-AF65-F5344CB8AC3E}">
        <p14:creationId xmlns:p14="http://schemas.microsoft.com/office/powerpoint/2010/main" val="302571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Demographics Affect Asset Allocation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“normal” population pyramid is good for economic growth, capital, and consumer spending</a:t>
            </a:r>
          </a:p>
          <a:p>
            <a:r>
              <a:rPr lang="en-US" dirty="0" smtClean="0"/>
              <a:t>That’s bullish for stocks</a:t>
            </a:r>
          </a:p>
          <a:p>
            <a:r>
              <a:rPr lang="en-US" dirty="0" smtClean="0"/>
              <a:t>A “normal” population pyramid creates positive demographic dividends by lowering the “dependency” rate, many workers support a few retires</a:t>
            </a:r>
          </a:p>
          <a:p>
            <a:r>
              <a:rPr lang="en-US" dirty="0" smtClean="0"/>
              <a:t>That’s bullish for bonds as it doesn’t require government borrowing to pay for pensions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4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Demographics Affect Asset Allocation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abnormal demographic pyramid is bad for economic growth and consumer spending, and therefore, bearish for stocks</a:t>
            </a:r>
          </a:p>
          <a:p>
            <a:r>
              <a:rPr lang="en-US" dirty="0" smtClean="0"/>
              <a:t>An Abnormal demographic pyramid creates negative demographic dividends, too few workers support too many retirees.</a:t>
            </a:r>
          </a:p>
          <a:p>
            <a:r>
              <a:rPr lang="en-US" dirty="0" smtClean="0"/>
              <a:t>The government must borrow money to pay for pensions, and that’s bearish for bonds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30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Nigeria’s ”Normal Population Pyramid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274" y="2070100"/>
            <a:ext cx="4139864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0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Bangladesh “Normal” Population Pyramid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274" y="2070100"/>
            <a:ext cx="4139864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7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Intelligent Investing is </a:t>
            </a:r>
            <a:r>
              <a:rPr lang="en-US" dirty="0"/>
              <a:t>a</a:t>
            </a:r>
            <a:r>
              <a:rPr lang="en-US" dirty="0" smtClean="0"/>
              <a:t> Two-Step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1: Asset Allocation—the allocation of funds across different asset categories—cash, stocks, bonds, commodities, etc.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263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China’s ”Abnormal” Population Pyramid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274" y="2070100"/>
            <a:ext cx="4139864" cy="41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Asset allocation begins with the personal profile of the customer</a:t>
            </a:r>
          </a:p>
          <a:p>
            <a:r>
              <a:rPr lang="en-US" dirty="0" smtClean="0"/>
              <a:t>Takes into consideration the macroeconomic conditions</a:t>
            </a:r>
          </a:p>
          <a:p>
            <a:r>
              <a:rPr lang="en-US" dirty="0" smtClean="0"/>
              <a:t>And the demographic trends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46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Allocation In Emerging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for countries with improving macroeconomic fundamentals</a:t>
            </a:r>
          </a:p>
          <a:p>
            <a:r>
              <a:rPr lang="en-US" dirty="0" smtClean="0"/>
              <a:t>And a “normal” population pyramid--a pyramid with a young population at its base.</a:t>
            </a:r>
          </a:p>
          <a:p>
            <a:r>
              <a:rPr lang="en-US" dirty="0" smtClean="0"/>
              <a:t>A youthful population attracts foreign investments, which fuels growth</a:t>
            </a:r>
          </a:p>
          <a:p>
            <a:r>
              <a:rPr lang="en-US" dirty="0" smtClean="0"/>
              <a:t>Higher growth creates a middle class that fuels consumer spending in discretionary items</a:t>
            </a:r>
          </a:p>
        </p:txBody>
      </p:sp>
    </p:spTree>
    <p:extLst>
      <p:ext uri="{BB962C8B-B14F-4D97-AF65-F5344CB8AC3E}">
        <p14:creationId xmlns:p14="http://schemas.microsoft.com/office/powerpoint/2010/main" val="20654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Portfolio selection depends on the expected profitability of different companies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usually begin the Peter Lynch way—with a list of companies that I’m familiar with. </a:t>
            </a:r>
          </a:p>
          <a:p>
            <a:r>
              <a:rPr lang="en-US" dirty="0" smtClean="0"/>
              <a:t>Then, I proceed with the Benjamin Graham/Warren Buffet Way--I look at the business model and business strategy of each company; and connect business strategy with investment strategy.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From Business Strategy To Investment Strategy: How To Pick Up Winning Stocks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Look for companies with Superior Business Strategy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4579" name="Picture 2" descr="Image result for price is what you pay value is what you get buffe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8575"/>
            <a:ext cx="8077200" cy="682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6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5500" b="1"/>
              <a:t>Dodd &amp; Graham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25603" name="Picture 2" descr="http://news.columbia.edu/files_columbianews/imce_shared/buffett-graham3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2296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332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457200" y="200416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Graham: Father of Value Investing</a:t>
            </a:r>
          </a:p>
        </p:txBody>
      </p:sp>
      <p:pic>
        <p:nvPicPr>
          <p:cNvPr id="26627" name="Picture 4" descr="The Intelligent Investor Graham, Benjamin/ Zweig, Jason 1 of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292" y="1941534"/>
            <a:ext cx="4307508" cy="436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2" descr="http://images.betterworldbooks.com/780/Security-Analysis-Sixth-Edition-Foreword-by-Warren-Buffett-Graham-Benjamin-EB97800717160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25" y="1941535"/>
            <a:ext cx="3024081" cy="436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97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481013" y="136525"/>
            <a:ext cx="8229600" cy="1143000"/>
          </a:xfrm>
        </p:spPr>
        <p:txBody>
          <a:bodyPr/>
          <a:lstStyle/>
          <a:p>
            <a:r>
              <a:rPr lang="en-US" altLang="en-US" sz="4000" b="1" dirty="0">
                <a:latin typeface="Arial Narrow Regular" charset="0"/>
              </a:rPr>
              <a:t>Intrinsic Value </a:t>
            </a:r>
            <a:br>
              <a:rPr lang="en-US" altLang="en-US" sz="4000" b="1" dirty="0">
                <a:latin typeface="Arial Narrow Regular" charset="0"/>
              </a:rPr>
            </a:br>
            <a:r>
              <a:rPr lang="en-US" altLang="en-US" sz="4000" b="1" dirty="0">
                <a:latin typeface="Arial Narrow Regular" charset="0"/>
              </a:rPr>
              <a:t>vs. Market Value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Arial Narrow Regular" charset="0"/>
            </a:endParaRPr>
          </a:p>
        </p:txBody>
      </p:sp>
      <p:pic>
        <p:nvPicPr>
          <p:cNvPr id="27651" name="Picture 2" descr="Image result for benjamin graham margin of safety grap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9167813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9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5400" b="1" dirty="0"/>
              <a:t>Fundamental Analysis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0" y="2057400"/>
            <a:ext cx="8991600" cy="2743200"/>
          </a:xfrm>
        </p:spPr>
        <p:txBody>
          <a:bodyPr>
            <a:normAutofit fontScale="92500"/>
          </a:bodyPr>
          <a:lstStyle/>
          <a:p>
            <a:pPr marL="0" indent="0" algn="ctr">
              <a:buFont typeface="Arial" charset="0"/>
              <a:buNone/>
            </a:pPr>
            <a:r>
              <a:rPr lang="en-US" altLang="en-US" sz="4000"/>
              <a:t>Evaluating a security in an attempt to measure its intrinsic value, by examining related economic, financial and other qualitative and quantitative factors. </a:t>
            </a:r>
          </a:p>
          <a:p>
            <a:pPr marL="0" indent="0" algn="ctr">
              <a:buFont typeface="Arial" charset="0"/>
              <a:buNone/>
            </a:pPr>
            <a:endParaRPr lang="en-US" altLang="en-US" sz="3600"/>
          </a:p>
        </p:txBody>
      </p:sp>
      <p:pic>
        <p:nvPicPr>
          <p:cNvPr id="28675" name="Picture 2" descr="Image result for investopedi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5638800"/>
            <a:ext cx="3962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892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 2: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Portfolio selection</a:t>
            </a:r>
          </a:p>
          <a:p>
            <a:r>
              <a:rPr lang="en-US" dirty="0" smtClean="0"/>
              <a:t>The choice of individual assets within each category.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8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/>
              <a:t>“Benjamin Graham Formula”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228600" y="2104373"/>
            <a:ext cx="8686800" cy="402179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altLang="en-US" sz="4400" b="1" dirty="0"/>
              <a:t>Intrinsic Value = EPS x (8.5 + 2g)</a:t>
            </a:r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 dirty="0"/>
              <a:t>P/E=8.5 x 2G</a:t>
            </a:r>
          </a:p>
          <a:p>
            <a:pPr eaLnBrk="1" hangingPunct="1">
              <a:buFont typeface="Arial" charset="0"/>
              <a:buNone/>
            </a:pP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EPS = Diluted Earnings Per Share</a:t>
            </a:r>
            <a:br>
              <a:rPr lang="en-US" altLang="en-US" dirty="0"/>
            </a:br>
            <a:r>
              <a:rPr lang="en-US" altLang="en-US" dirty="0"/>
              <a:t>8.5 = </a:t>
            </a:r>
            <a:r>
              <a:rPr lang="en-US" altLang="en-US" dirty="0">
                <a:solidFill>
                  <a:srgbClr val="FF0000"/>
                </a:solidFill>
              </a:rPr>
              <a:t>Fair /</a:t>
            </a:r>
            <a:r>
              <a:rPr lang="en-US" altLang="en-US" dirty="0" err="1">
                <a:solidFill>
                  <a:srgbClr val="FF0000"/>
                </a:solidFill>
              </a:rPr>
              <a:t>Ea</a:t>
            </a:r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/>
              <a:t>Ratio for No-Growth Company</a:t>
            </a:r>
            <a:br>
              <a:rPr lang="en-US" altLang="en-US" dirty="0"/>
            </a:br>
            <a:r>
              <a:rPr lang="en-US" altLang="en-US" dirty="0"/>
              <a:t>G = Conservative EPS 7-10 year est. growth 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15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/>
              <a:t>Earnings Over Which Period?</a:t>
            </a:r>
            <a:endParaRPr lang="en-US" altLang="en-US"/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None/>
            </a:pPr>
            <a:endParaRPr lang="en-US" altLang="en-US"/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/>
              <a:t>Trailing 12 Months (ttm)</a:t>
            </a:r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/>
              <a:t>(past 4 quarters)</a:t>
            </a:r>
          </a:p>
          <a:p>
            <a:pPr algn="ctr" eaLnBrk="1" hangingPunct="1">
              <a:buFont typeface="Arial" charset="0"/>
              <a:buNone/>
            </a:pPr>
            <a:endParaRPr lang="en-US" altLang="en-US" sz="4400"/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/>
              <a:t>Forward </a:t>
            </a:r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/>
              <a:t>(Consensus Forecast – Current Year)</a:t>
            </a:r>
          </a:p>
        </p:txBody>
      </p:sp>
    </p:spTree>
    <p:extLst>
      <p:ext uri="{BB962C8B-B14F-4D97-AF65-F5344CB8AC3E}">
        <p14:creationId xmlns:p14="http://schemas.microsoft.com/office/powerpoint/2010/main" val="189321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500" b="1" dirty="0"/>
              <a:t>Price Earnings Growth</a:t>
            </a:r>
            <a:br>
              <a:rPr lang="en-US" altLang="en-US" sz="4500" b="1" dirty="0"/>
            </a:br>
            <a:r>
              <a:rPr lang="en-US" altLang="en-US" sz="4500" b="1" dirty="0"/>
              <a:t>PEG Ratio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buFont typeface="Arial" charset="0"/>
              <a:buNone/>
            </a:pPr>
            <a:endParaRPr lang="en-US" altLang="en-US" dirty="0"/>
          </a:p>
          <a:p>
            <a:pPr algn="ctr" eaLnBrk="1" hangingPunct="1">
              <a:buFont typeface="Arial" charset="0"/>
              <a:buNone/>
            </a:pPr>
            <a:r>
              <a:rPr lang="en-US" altLang="en-US" sz="4000" b="1"/>
              <a:t>P/E </a:t>
            </a:r>
            <a:r>
              <a:rPr lang="en-US" altLang="en-US" sz="4000" b="1" smtClean="0"/>
              <a:t>divided </a:t>
            </a:r>
            <a:r>
              <a:rPr lang="en-US" altLang="en-US" sz="4000" b="1" dirty="0"/>
              <a:t>by 5-yr. growth rate</a:t>
            </a:r>
          </a:p>
          <a:p>
            <a:pPr algn="ctr" eaLnBrk="1" hangingPunct="1">
              <a:buFont typeface="Arial" charset="0"/>
              <a:buNone/>
            </a:pPr>
            <a:endParaRPr lang="en-US" altLang="en-US" sz="1800" b="1" dirty="0"/>
          </a:p>
          <a:p>
            <a:pPr algn="ctr" eaLnBrk="1" hangingPunct="1">
              <a:buFont typeface="Arial" charset="0"/>
              <a:buNone/>
            </a:pPr>
            <a:r>
              <a:rPr lang="en-US" altLang="en-US" sz="4000" b="1" dirty="0"/>
              <a:t>20 P/E with 25% forecasted growth</a:t>
            </a:r>
          </a:p>
          <a:p>
            <a:pPr algn="ctr" eaLnBrk="1" hangingPunct="1">
              <a:buFont typeface="Arial" charset="0"/>
              <a:buNone/>
            </a:pPr>
            <a:r>
              <a:rPr lang="en-US" altLang="en-US" sz="4000" b="1" dirty="0"/>
              <a:t>20/25 = 0.80</a:t>
            </a:r>
          </a:p>
          <a:p>
            <a:pPr algn="ctr" eaLnBrk="1" hangingPunct="1">
              <a:buFont typeface="Arial" charset="0"/>
              <a:buNone/>
            </a:pPr>
            <a:endParaRPr lang="en-US" altLang="en-US" sz="2400" b="1" dirty="0"/>
          </a:p>
          <a:p>
            <a:pPr algn="ctr" eaLnBrk="1" hangingPunct="1">
              <a:buFont typeface="Arial" charset="0"/>
              <a:buNone/>
            </a:pPr>
            <a:r>
              <a:rPr lang="en-US" altLang="en-US" sz="4400" b="1" dirty="0">
                <a:solidFill>
                  <a:srgbClr val="FF0000"/>
                </a:solidFill>
              </a:rPr>
              <a:t>PEG &lt; 1.0 Is What You Want</a:t>
            </a:r>
          </a:p>
          <a:p>
            <a:pPr algn="ctr" eaLnBrk="1" hangingPunct="1">
              <a:buFont typeface="Arial" charset="0"/>
              <a:buNone/>
            </a:pPr>
            <a:endParaRPr lang="en-US" altLang="en-US" dirty="0"/>
          </a:p>
          <a:p>
            <a:pPr algn="ctr" eaLnBrk="1" hangingPunct="1">
              <a:buFont typeface="Arial" charset="0"/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9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5400" b="1"/>
              <a:t>Price-Sales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2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b="1" dirty="0"/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5200" b="1" dirty="0"/>
              <a:t>Stock Price /</a:t>
            </a:r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5200" b="1" dirty="0"/>
              <a:t>Sales Per Share</a:t>
            </a:r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4600" b="1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500" b="1" dirty="0"/>
              <a:t>-More Stable Than Earnings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500" b="1" dirty="0"/>
              <a:t>-Compare to industry group/sector</a:t>
            </a:r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3500" b="1" dirty="0"/>
              <a:t>-Compare to company’s historical P/S ratio</a:t>
            </a:r>
          </a:p>
          <a:p>
            <a:pPr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4600" b="1" dirty="0"/>
          </a:p>
          <a:p>
            <a:pPr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6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Weighted Average Cost Of Capital - WACC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WACC is </a:t>
            </a:r>
            <a:r>
              <a:rPr lang="en-US" dirty="0">
                <a:effectLst/>
              </a:rPr>
              <a:t>a calculation of a </a:t>
            </a:r>
            <a:r>
              <a:rPr lang="en-US" dirty="0" smtClean="0">
                <a:effectLst/>
              </a:rPr>
              <a:t>firm's cost of capital in which each category of capital is proportionately weighted. 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Source:</a:t>
            </a:r>
            <a:r>
              <a:rPr lang="en-US" dirty="0">
                <a:effectLst/>
              </a:rPr>
              <a:t> </a:t>
            </a:r>
            <a:r>
              <a:rPr lang="en-US" dirty="0">
                <a:effectLst/>
                <a:hlinkClick r:id="rId2"/>
              </a:rPr>
              <a:t>https://www.investopedia.com/terms/w/wacc.asp#ixzz5ECu9Lxs2</a:t>
            </a: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5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Return On Equity - ROE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effectLst/>
              </a:rPr>
              <a:t>Return on equity (ROE) is the amount of </a:t>
            </a:r>
            <a:r>
              <a:rPr lang="en-US" dirty="0" smtClean="0">
                <a:effectLst/>
              </a:rPr>
              <a:t>net income returned as a percentage of shareholders equity.</a:t>
            </a:r>
          </a:p>
          <a:p>
            <a:r>
              <a:rPr lang="en-US" dirty="0" smtClean="0">
                <a:effectLst/>
              </a:rPr>
              <a:t>Return </a:t>
            </a:r>
            <a:r>
              <a:rPr lang="en-US" dirty="0">
                <a:effectLst/>
              </a:rPr>
              <a:t>on </a:t>
            </a:r>
            <a:r>
              <a:rPr lang="en-US" dirty="0" smtClean="0">
                <a:effectLst/>
              </a:rPr>
              <a:t>equity</a:t>
            </a:r>
            <a:r>
              <a:rPr lang="en-US" dirty="0">
                <a:effectLst/>
              </a:rPr>
              <a:t> measures a corporation's profitability by revealing how much profit a company generates with the money shareholders have invested.</a:t>
            </a:r>
          </a:p>
          <a:p>
            <a:pPr marL="0" indent="0">
              <a:buNone/>
            </a:pPr>
            <a:r>
              <a:rPr lang="en-US" dirty="0" smtClean="0">
                <a:effectLst/>
              </a:rPr>
              <a:t>Source: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  <a:hlinkClick r:id="rId2"/>
              </a:rPr>
              <a:t>https</a:t>
            </a:r>
            <a:r>
              <a:rPr lang="en-US" dirty="0">
                <a:effectLst/>
                <a:hlinkClick r:id="rId2"/>
              </a:rPr>
              <a:t>://www.investopedia.com/terms/r/returnonequity.asp#ixzz5ECvTOWpy</a:t>
            </a:r>
            <a:r>
              <a:rPr lang="en-US" dirty="0">
                <a:effectLst/>
              </a:rPr>
              <a:t> </a:t>
            </a:r>
            <a:br>
              <a:rPr lang="en-US" dirty="0">
                <a:effectLst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9144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What is a Superior Strategy?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2004164"/>
            <a:ext cx="8077200" cy="439663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A Strategy that leads a company to a 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800" dirty="0">
                <a:solidFill>
                  <a:srgbClr val="009900"/>
                </a:solidFill>
                <a:latin typeface="+mj-lt"/>
              </a:rPr>
              <a:t>Sustainable Competitive Advantage</a:t>
            </a:r>
            <a:r>
              <a:rPr lang="en-US" sz="2800" dirty="0" smtClean="0">
                <a:solidFill>
                  <a:srgbClr val="009900"/>
                </a:solidFill>
                <a:latin typeface="+mj-lt"/>
              </a:rPr>
              <a:t>.</a:t>
            </a:r>
            <a:endParaRPr lang="en-US" sz="2800" dirty="0">
              <a:solidFill>
                <a:srgbClr val="009900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A company has a sustainable competitive advantage if it enjoys </a:t>
            </a:r>
            <a:r>
              <a:rPr lang="en-US" sz="2800" dirty="0">
                <a:solidFill>
                  <a:srgbClr val="009900"/>
                </a:solidFill>
                <a:latin typeface="+mj-lt"/>
              </a:rPr>
              <a:t>above average profits for a long period of time</a:t>
            </a:r>
            <a:r>
              <a:rPr lang="en-US" sz="2800" dirty="0">
                <a:latin typeface="+mj-lt"/>
              </a:rPr>
              <a:t>.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Competitive </a:t>
            </a:r>
            <a:r>
              <a:rPr lang="en-US" sz="2400" b="1" dirty="0">
                <a:solidFill>
                  <a:srgbClr val="FF0000"/>
                </a:solidFill>
                <a:latin typeface="+mj-lt"/>
              </a:rPr>
              <a:t>Advantage = Above Average Profits</a:t>
            </a:r>
          </a:p>
          <a:p>
            <a:pPr algn="ctr">
              <a:lnSpc>
                <a:spcPct val="90000"/>
              </a:lnSpc>
              <a:buFontTx/>
              <a:buNone/>
            </a:pPr>
            <a:r>
              <a:rPr lang="en-US" sz="2400" b="1" dirty="0">
                <a:solidFill>
                  <a:srgbClr val="FF0000"/>
                </a:solidFill>
                <a:latin typeface="+mj-lt"/>
              </a:rPr>
              <a:t>Sustainable = For a Long </a:t>
            </a:r>
            <a:r>
              <a:rPr lang="en-US" sz="2400" b="1" dirty="0" smtClean="0">
                <a:solidFill>
                  <a:srgbClr val="FF0000"/>
                </a:solidFill>
                <a:latin typeface="+mj-lt"/>
              </a:rPr>
              <a:t>Period</a:t>
            </a:r>
            <a:endParaRPr lang="en-US" sz="2400" b="1" dirty="0">
              <a:solidFill>
                <a:srgbClr val="FF0000"/>
              </a:solidFill>
              <a:latin typeface="+mj-lt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latin typeface="+mj-lt"/>
              </a:rPr>
              <a:t>Notice that this is an ex-post assessment of strategy.</a:t>
            </a:r>
            <a:endParaRPr lang="en-US" sz="2400" dirty="0">
              <a:solidFill>
                <a:srgbClr val="FF00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962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/>
              <a:t>How To Identify Companies With Above Above Average Profit </a:t>
            </a:r>
            <a:endParaRPr lang="en-US" sz="3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Profit Margins</a:t>
            </a:r>
          </a:p>
          <a:p>
            <a:r>
              <a:rPr lang="en-US" dirty="0" smtClean="0"/>
              <a:t>Operating Margins</a:t>
            </a:r>
          </a:p>
          <a:p>
            <a:r>
              <a:rPr lang="en-US" dirty="0" smtClean="0"/>
              <a:t>Revenue Growth</a:t>
            </a:r>
          </a:p>
          <a:p>
            <a:r>
              <a:rPr lang="en-US" dirty="0" smtClean="0"/>
              <a:t>Markets Shares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How Do You Know Whether Profit  Margins Are Sustainable?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</a:p>
          <a:p>
            <a:r>
              <a:rPr lang="en-US" dirty="0" smtClean="0"/>
              <a:t>Weaknesses</a:t>
            </a:r>
          </a:p>
          <a:p>
            <a:r>
              <a:rPr lang="en-US" dirty="0" smtClean="0"/>
              <a:t>Opportunities</a:t>
            </a:r>
          </a:p>
          <a:p>
            <a:r>
              <a:rPr lang="en-US" dirty="0" smtClean="0"/>
              <a:t>Threats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34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Usual Strengths—Sources of Competitive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Leadership and Management</a:t>
            </a:r>
          </a:p>
          <a:p>
            <a:r>
              <a:rPr lang="en-US" dirty="0" smtClean="0"/>
              <a:t>Economies of Scale and Scope</a:t>
            </a:r>
          </a:p>
          <a:p>
            <a:r>
              <a:rPr lang="en-US" dirty="0" smtClean="0"/>
              <a:t>Economies of Networking</a:t>
            </a:r>
          </a:p>
          <a:p>
            <a:r>
              <a:rPr lang="en-US" dirty="0" smtClean="0"/>
              <a:t>Branding</a:t>
            </a:r>
          </a:p>
          <a:p>
            <a:r>
              <a:rPr lang="en-US" dirty="0" smtClean="0"/>
              <a:t>Franchising</a:t>
            </a:r>
          </a:p>
          <a:p>
            <a:r>
              <a:rPr lang="en-US" dirty="0" smtClean="0"/>
              <a:t>Bundling</a:t>
            </a:r>
          </a:p>
          <a:p>
            <a:r>
              <a:rPr lang="en-US" dirty="0" smtClean="0"/>
              <a:t>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0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Top Down versus Bottom up approach to investing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begin with step 1</a:t>
            </a:r>
          </a:p>
          <a:p>
            <a:r>
              <a:rPr lang="en-US" dirty="0" smtClean="0"/>
              <a:t>That’s a “top down approach”</a:t>
            </a:r>
          </a:p>
          <a:p>
            <a:r>
              <a:rPr lang="en-US" dirty="0" smtClean="0"/>
              <a:t>Others begin with step 2. That’s a “bottom up approach”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13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Weakness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much dependence on a few major customers</a:t>
            </a:r>
          </a:p>
          <a:p>
            <a:r>
              <a:rPr lang="en-US" dirty="0" smtClean="0"/>
              <a:t>Too much dependent on a few suppliers</a:t>
            </a:r>
          </a:p>
          <a:p>
            <a:r>
              <a:rPr lang="en-US" dirty="0" smtClean="0"/>
              <a:t>Too sensitive to business cycles</a:t>
            </a:r>
          </a:p>
          <a:p>
            <a:r>
              <a:rPr lang="en-US" dirty="0" smtClean="0"/>
              <a:t>Too sensitive to political environment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15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markets</a:t>
            </a:r>
          </a:p>
          <a:p>
            <a:r>
              <a:rPr lang="en-US" dirty="0" smtClean="0"/>
              <a:t>New Ways of Distribution</a:t>
            </a:r>
          </a:p>
          <a:p>
            <a:r>
              <a:rPr lang="en-US" dirty="0" smtClean="0"/>
              <a:t>New Products</a:t>
            </a:r>
          </a:p>
          <a:p>
            <a:r>
              <a:rPr lang="en-US" dirty="0" smtClean="0"/>
              <a:t>New Business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4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Usual 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Imitation</a:t>
            </a:r>
          </a:p>
          <a:p>
            <a:r>
              <a:rPr lang="en-US" dirty="0" smtClean="0"/>
              <a:t>Alternative products</a:t>
            </a:r>
          </a:p>
          <a:p>
            <a:r>
              <a:rPr lang="en-US" dirty="0" smtClean="0"/>
              <a:t>Market Saturation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7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Companies with sustainable competitive advantage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Wal-Mart</a:t>
            </a:r>
          </a:p>
          <a:p>
            <a:r>
              <a:rPr lang="en-US" dirty="0" smtClean="0"/>
              <a:t>P&amp;G</a:t>
            </a:r>
          </a:p>
          <a:p>
            <a:r>
              <a:rPr lang="en-US" dirty="0" smtClean="0"/>
              <a:t>Boeing</a:t>
            </a:r>
          </a:p>
          <a:p>
            <a:r>
              <a:rPr lang="en-US" dirty="0" smtClean="0"/>
              <a:t>McDonald’s</a:t>
            </a:r>
          </a:p>
          <a:p>
            <a:r>
              <a:rPr lang="en-US" dirty="0" smtClean="0"/>
              <a:t>Qualcomm</a:t>
            </a:r>
          </a:p>
          <a:p>
            <a:r>
              <a:rPr lang="en-US" dirty="0" smtClean="0"/>
              <a:t>Diageo</a:t>
            </a:r>
          </a:p>
          <a:p>
            <a:r>
              <a:rPr lang="en-US" dirty="0" smtClean="0"/>
              <a:t>Anheuser-Busch </a:t>
            </a:r>
            <a:r>
              <a:rPr lang="en-US" dirty="0" err="1" smtClean="0"/>
              <a:t>InBev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107" y="79468"/>
            <a:ext cx="7612063" cy="1417638"/>
          </a:xfrm>
        </p:spPr>
        <p:txBody>
          <a:bodyPr/>
          <a:lstStyle/>
          <a:p>
            <a:r>
              <a:rPr lang="en-US" dirty="0" smtClean="0"/>
              <a:t>How To Look For Bargains In Emerging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Follow Benjamin Graham and Warren Buffet</a:t>
            </a:r>
          </a:p>
          <a:p>
            <a:r>
              <a:rPr lang="en-US" dirty="0" smtClean="0"/>
              <a:t>Look at Intrinsic Value versus Market value </a:t>
            </a:r>
          </a:p>
          <a:p>
            <a:r>
              <a:rPr lang="en-US" dirty="0" smtClean="0"/>
              <a:t>Buy companies with strong balance sheet selling at half their cash value</a:t>
            </a:r>
          </a:p>
          <a:p>
            <a:r>
              <a:rPr lang="en-US" dirty="0" smtClean="0"/>
              <a:t>Check case studies in Chapter 6 of the </a:t>
            </a:r>
            <a:r>
              <a:rPr lang="en-US" dirty="0"/>
              <a:t>F</a:t>
            </a:r>
            <a:r>
              <a:rPr lang="en-US" dirty="0" smtClean="0"/>
              <a:t>rontier Investor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6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Asset Allocation Begins with: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personal profile of each individual</a:t>
            </a:r>
          </a:p>
          <a:p>
            <a:r>
              <a:rPr lang="en-US" dirty="0" smtClean="0"/>
              <a:t>Younger individuals should have a bias for stocks, as stocks usually outperform other investors over the long-term.</a:t>
            </a:r>
            <a:endParaRPr lang="en-US" dirty="0"/>
          </a:p>
          <a:p>
            <a:r>
              <a:rPr lang="en-US" dirty="0" smtClean="0"/>
              <a:t>Older individuals should have a bias for bonds and cash, especially individuals near or at retirement </a:t>
            </a:r>
          </a:p>
          <a:p>
            <a:r>
              <a:rPr lang="en-US" dirty="0" smtClean="0"/>
              <a:t>Bonds pay income in the form of coupons, which can supplement income.</a:t>
            </a:r>
          </a:p>
          <a:p>
            <a:r>
              <a:rPr lang="en-US" dirty="0" smtClean="0"/>
              <a:t>Cash offers safety of principal and liquidity.</a:t>
            </a:r>
          </a:p>
        </p:txBody>
      </p:sp>
    </p:spTree>
    <p:extLst>
      <p:ext uri="{BB962C8B-B14F-4D97-AF65-F5344CB8AC3E}">
        <p14:creationId xmlns:p14="http://schemas.microsoft.com/office/powerpoint/2010/main" val="15890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Allocation Continues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</a:t>
            </a:r>
            <a:r>
              <a:rPr lang="en-US" dirty="0" smtClean="0"/>
              <a:t>he ”Macro-picture”</a:t>
            </a:r>
          </a:p>
          <a:p>
            <a:pPr marL="0" indent="0">
              <a:buNone/>
            </a:pPr>
            <a:r>
              <a:rPr lang="en-US" dirty="0" smtClean="0"/>
              <a:t>--An evaluation of the </a:t>
            </a:r>
            <a:r>
              <a:rPr lang="en-US" dirty="0"/>
              <a:t>prospects for economic growth and interest rates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--An evaluation of country demographics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90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Prospects Of Economic Growth Affect: Bonds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A stronger economy is </a:t>
            </a:r>
            <a:r>
              <a:rPr lang="en-US" dirty="0" smtClean="0"/>
              <a:t>usually (when driven by higher demand) </a:t>
            </a:r>
            <a:r>
              <a:rPr lang="en-US" dirty="0" smtClean="0"/>
              <a:t>associated with higher inflation and higher interest rates while a weaker economy is associated with lower inflation and lower interest rates</a:t>
            </a:r>
          </a:p>
          <a:p>
            <a:r>
              <a:rPr lang="en-US" dirty="0" smtClean="0"/>
              <a:t>Higher  interest rates are bad for bonds</a:t>
            </a:r>
          </a:p>
          <a:p>
            <a:r>
              <a:rPr lang="en-US" dirty="0" smtClean="0"/>
              <a:t>They drive bond prices lower and yields higher</a:t>
            </a:r>
          </a:p>
          <a:p>
            <a:r>
              <a:rPr lang="en-US" dirty="0" smtClean="0"/>
              <a:t>Lower interest rates are good for bonds</a:t>
            </a:r>
          </a:p>
          <a:p>
            <a:r>
              <a:rPr lang="en-US" dirty="0" smtClean="0"/>
              <a:t>They drive bond prices higher and yields lower</a:t>
            </a:r>
          </a:p>
          <a:p>
            <a:r>
              <a:rPr lang="en-US" dirty="0" smtClean="0"/>
              <a:t>Economic booms are the worst for bonds</a:t>
            </a:r>
          </a:p>
          <a:p>
            <a:r>
              <a:rPr lang="en-US" dirty="0" smtClean="0"/>
              <a:t>Recessions and depressions are best </a:t>
            </a:r>
            <a:r>
              <a:rPr lang="en-US" dirty="0" smtClean="0"/>
              <a:t>for high quality (e.g., US Treasury) </a:t>
            </a:r>
            <a:r>
              <a:rPr lang="en-US" dirty="0" smtClean="0"/>
              <a:t>bonds</a:t>
            </a:r>
          </a:p>
        </p:txBody>
      </p:sp>
    </p:spTree>
    <p:extLst>
      <p:ext uri="{BB962C8B-B14F-4D97-AF65-F5344CB8AC3E}">
        <p14:creationId xmlns:p14="http://schemas.microsoft.com/office/powerpoint/2010/main" val="426617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Prospects Of Economic Growth Affect: Stocks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relationship between stocks and economic growth is tricky</a:t>
            </a:r>
          </a:p>
          <a:p>
            <a:r>
              <a:rPr lang="en-US" dirty="0" smtClean="0"/>
              <a:t>On the one side, higher growth drives corporate revenues and earnings higher</a:t>
            </a:r>
          </a:p>
          <a:p>
            <a:r>
              <a:rPr lang="en-US" dirty="0" smtClean="0"/>
              <a:t>That’s good for stocks</a:t>
            </a:r>
          </a:p>
          <a:p>
            <a:r>
              <a:rPr lang="en-US" dirty="0" smtClean="0"/>
              <a:t>On the other side, higher growth drives interest rates higher.</a:t>
            </a:r>
          </a:p>
          <a:p>
            <a:r>
              <a:rPr lang="en-US" dirty="0" smtClean="0"/>
              <a:t>That’s negative for stocks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90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of the two effects prevails?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depends on the state of the economy when the investment decision is made.</a:t>
            </a:r>
          </a:p>
          <a:p>
            <a:r>
              <a:rPr lang="en-US" dirty="0" smtClean="0"/>
              <a:t>If the investment decision is made in the middle of a recession, and the economy improves, corporate revenues rise quickly, while interest rates rise slowly.</a:t>
            </a:r>
          </a:p>
          <a:p>
            <a:r>
              <a:rPr lang="en-US" dirty="0" smtClean="0"/>
              <a:t>That’s the best time to buy stocks.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68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bitat">
  <a:themeElements>
    <a:clrScheme name="Habitat">
      <a:dk1>
        <a:sysClr val="windowText" lastClr="000000"/>
      </a:dk1>
      <a:lt1>
        <a:sysClr val="window" lastClr="FFFFFF"/>
      </a:lt1>
      <a:dk2>
        <a:srgbClr val="194431"/>
      </a:dk2>
      <a:lt2>
        <a:srgbClr val="F0E6C3"/>
      </a:lt2>
      <a:accent1>
        <a:srgbClr val="F8C000"/>
      </a:accent1>
      <a:accent2>
        <a:srgbClr val="F88600"/>
      </a:accent2>
      <a:accent3>
        <a:srgbClr val="F83500"/>
      </a:accent3>
      <a:accent4>
        <a:srgbClr val="8B723D"/>
      </a:accent4>
      <a:accent5>
        <a:srgbClr val="818B3D"/>
      </a:accent5>
      <a:accent6>
        <a:srgbClr val="586215"/>
      </a:accent6>
      <a:hlink>
        <a:srgbClr val="FF621D"/>
      </a:hlink>
      <a:folHlink>
        <a:srgbClr val="F3D260"/>
      </a:folHlink>
    </a:clrScheme>
    <a:fontScheme name="Habitat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Habitat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0000"/>
              </a:schemeClr>
              <a:schemeClr val="phClr">
                <a:satMod val="275000"/>
              </a:schemeClr>
            </a:duotone>
          </a:blip>
          <a:tile tx="0" ty="0" sx="40000" sy="4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30000"/>
              </a:schemeClr>
              <a:schemeClr val="phClr">
                <a:satMod val="275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0000"/>
              <a:satMod val="105000"/>
            </a:schemeClr>
          </a:solidFill>
          <a:prstDash val="solid"/>
        </a:ln>
        <a:ln w="25400" cap="flat" cmpd="sng" algn="ctr">
          <a:solidFill>
            <a:schemeClr val="phClr">
              <a:shade val="80000"/>
            </a:schemeClr>
          </a:solidFill>
          <a:prstDash val="solid"/>
        </a:ln>
        <a:ln w="25400" cap="flat" cmpd="sng" algn="ctr">
          <a:solidFill>
            <a:schemeClr val="phClr">
              <a:shade val="7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r="4200000" sx="105000" sy="105000" algn="t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76200" dist="25400" dir="13200000">
              <a:srgbClr val="000000">
                <a:alpha val="80000"/>
              </a:srgbClr>
            </a:innerShdw>
          </a:effectLst>
          <a:scene3d>
            <a:camera prst="orthographicFront">
              <a:rot lat="0" lon="0" rev="0"/>
            </a:camera>
            <a:lightRig rig="balanced" dir="t">
              <a:rot lat="0" lon="0" rev="19800000"/>
            </a:lightRig>
          </a:scene3d>
          <a:sp3d prstMaterial="softEdge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Habitat.thmx</Template>
  <TotalTime>238</TotalTime>
  <Words>1250</Words>
  <Application>Microsoft Macintosh PowerPoint</Application>
  <PresentationFormat>On-screen Show (4:3)</PresentationFormat>
  <Paragraphs>175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 Narrow Regular</vt:lpstr>
      <vt:lpstr>Book Antiqua</vt:lpstr>
      <vt:lpstr>Calibri</vt:lpstr>
      <vt:lpstr>Wingdings 2</vt:lpstr>
      <vt:lpstr>Arial</vt:lpstr>
      <vt:lpstr>Habitat</vt:lpstr>
      <vt:lpstr>Investing Basics  </vt:lpstr>
      <vt:lpstr>Intelligent Investing is a Two-Step Process</vt:lpstr>
      <vt:lpstr>Sep 2:</vt:lpstr>
      <vt:lpstr>Top Down versus Bottom up approach to investing</vt:lpstr>
      <vt:lpstr>Asset Allocation Begins with:</vt:lpstr>
      <vt:lpstr>Asset Allocation Continues with</vt:lpstr>
      <vt:lpstr>How Prospects Of Economic Growth Affect: Bonds</vt:lpstr>
      <vt:lpstr>How Prospects Of Economic Growth Affect: Stocks</vt:lpstr>
      <vt:lpstr>Which of the two effects prevails?</vt:lpstr>
      <vt:lpstr>Which of the two effects prevails? (Continued)</vt:lpstr>
      <vt:lpstr>Which Of The Two Effects Prevail? (continued)</vt:lpstr>
      <vt:lpstr>How Prospects Of Economic Growth Affect: Commodities</vt:lpstr>
      <vt:lpstr>PowerPoint Presentation</vt:lpstr>
      <vt:lpstr>PowerPoint Presentation</vt:lpstr>
      <vt:lpstr>PowerPoint Presentation</vt:lpstr>
      <vt:lpstr>How Demographics Affect Asset Allocation</vt:lpstr>
      <vt:lpstr>How Demographics Affect Asset Allocation (continued)</vt:lpstr>
      <vt:lpstr>Nigeria’s ”Normal Population Pyramid</vt:lpstr>
      <vt:lpstr>Bangladesh “Normal” Population Pyramid</vt:lpstr>
      <vt:lpstr>China’s ”Abnormal” Population Pyramid</vt:lpstr>
      <vt:lpstr>In sum:</vt:lpstr>
      <vt:lpstr>Asset Allocation In Emerging Markets</vt:lpstr>
      <vt:lpstr>Portfolio selection depends on the expected profitability of different companies</vt:lpstr>
      <vt:lpstr>From Business Strategy To Investment Strategy: How To Pick Up Winning Stocks</vt:lpstr>
      <vt:lpstr>PowerPoint Presentation</vt:lpstr>
      <vt:lpstr>Dodd &amp; Graham</vt:lpstr>
      <vt:lpstr>Graham: Father of Value Investing</vt:lpstr>
      <vt:lpstr>Intrinsic Value  vs. Market Value</vt:lpstr>
      <vt:lpstr>Fundamental Analysis</vt:lpstr>
      <vt:lpstr>“Benjamin Graham Formula”</vt:lpstr>
      <vt:lpstr>Earnings Over Which Period?</vt:lpstr>
      <vt:lpstr>Price Earnings Growth PEG Ratio</vt:lpstr>
      <vt:lpstr>Price-Sales Ratio</vt:lpstr>
      <vt:lpstr>Weighted Average Cost Of Capital - WACC</vt:lpstr>
      <vt:lpstr>Return On Equity - ROE</vt:lpstr>
      <vt:lpstr>What is a Superior Strategy?</vt:lpstr>
      <vt:lpstr>How To Identify Companies With Above Above Average Profit </vt:lpstr>
      <vt:lpstr>How Do You Know Whether Profit  Margins Are Sustainable?</vt:lpstr>
      <vt:lpstr>Usual Strengths—Sources of Competitive Advantage</vt:lpstr>
      <vt:lpstr>Usual Weakness</vt:lpstr>
      <vt:lpstr>Opportunities</vt:lpstr>
      <vt:lpstr>Usual Threats</vt:lpstr>
      <vt:lpstr>Companies with sustainable competitive advantage</vt:lpstr>
      <vt:lpstr>How To Look For Bargains In Emerging Markets</vt:lpstr>
    </vt:vector>
  </TitlesOfParts>
  <Company>Long Island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Business Strategy To Investment Strategy: How To Pick Up Winning Stocks</dc:title>
  <dc:creator>Panos Mourdoukoutas</dc:creator>
  <cp:lastModifiedBy>Microsoft Office User</cp:lastModifiedBy>
  <cp:revision>62</cp:revision>
  <dcterms:created xsi:type="dcterms:W3CDTF">2014-03-05T19:36:25Z</dcterms:created>
  <dcterms:modified xsi:type="dcterms:W3CDTF">2018-09-29T20:46:03Z</dcterms:modified>
</cp:coreProperties>
</file>